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8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186" y="-24"/>
      </p:cViewPr>
      <p:guideLst>
        <p:guide orient="horz" pos="2168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37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9722A4-B7DD-4972-B8CF-0A4F6863DCF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9722A4-B7DD-4972-B8CF-0A4F6863DCF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9722A4-B7DD-4972-B8CF-0A4F6863DCF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9722A4-B7DD-4972-B8CF-0A4F6863DCF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  <a:t>7/4/2025</a:t>
            </a:fld>
            <a:endParaRPr 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o.ktis@bk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vk.com/wall-205297004_11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hyperlink" Target="https://vk.com/wall-205297004_121" TargetMode="External"/><Relationship Id="rId4" Type="http://schemas.openxmlformats.org/officeDocument/2006/relationships/hyperlink" Target="https://vk.com/wall-58076629_6333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85;&#1100;%20&#1079;&#1076;&#1086;&#1088;&#1086;&#1074;&#1100;&#1103;%20&#1089;&#1077;&#1084;&#1100;&#1080;%0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hyperlink" Target="https://vk.com/wall-205297004_159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5297004_161" TargetMode="External"/><Relationship Id="rId7" Type="http://schemas.openxmlformats.org/officeDocument/2006/relationships/hyperlink" Target="https://vk.com/wall-205297004_18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vk.com/wall-205297004_17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vk.com/wall-205297004_198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58076629_8082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vk.com/wall-58076629_80857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32765"/>
            <a:ext cx="9144635" cy="2453640"/>
          </a:xfrm>
        </p:spPr>
        <p:txBody>
          <a:bodyPr>
            <a:noAutofit/>
          </a:bodyPr>
          <a:lstStyle/>
          <a:p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Публичный отчёт по</a:t>
            </a:r>
            <a:b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4000" dirty="0" smtClean="0">
                <a:latin typeface="Times New Roman" panose="02020603050405020304" charset="0"/>
                <a:cs typeface="Times New Roman" panose="02020603050405020304" charset="0"/>
              </a:rPr>
              <a:t> АНО Клубу </a:t>
            </a:r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творческой </a:t>
            </a:r>
            <a:r>
              <a:rPr lang="ru-RU" altLang="en-US" sz="4000" dirty="0" err="1">
                <a:latin typeface="Times New Roman" panose="02020603050405020304" charset="0"/>
                <a:cs typeface="Times New Roman" panose="02020603050405020304" charset="0"/>
              </a:rPr>
              <a:t>интелегенции</a:t>
            </a:r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4000" dirty="0">
                <a:latin typeface="Times New Roman" panose="02020603050405020304" charset="0"/>
                <a:cs typeface="Times New Roman" panose="02020603050405020304" charset="0"/>
              </a:rPr>
              <a:t>города Севастополя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5520" y="2531745"/>
            <a:ext cx="5093335" cy="1272540"/>
          </a:xfrm>
        </p:spPr>
        <p:txBody>
          <a:bodyPr/>
          <a:lstStyle/>
          <a:p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01.07.2024 - 01.07.2025 год</a:t>
            </a:r>
          </a:p>
        </p:txBody>
      </p:sp>
      <p:pic>
        <p:nvPicPr>
          <p:cNvPr id="4" name="Изображение 3" descr="photo_5411107268075844842_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246120" cy="1309293"/>
          </a:xfrm>
          <a:prstGeom prst="rect">
            <a:avLst/>
          </a:prstGeom>
        </p:spPr>
      </p:pic>
      <p:pic>
        <p:nvPicPr>
          <p:cNvPr id="5" name="Изображение 4" descr="Творческая интелегенци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610" y="0"/>
            <a:ext cx="1215390" cy="149606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0" y="4304665"/>
            <a:ext cx="453390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lang="en-US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Автономная</a:t>
            </a:r>
            <a:r>
              <a:rPr lang="en-US" altLang="ru-RU" sz="1600" b="0" i="0">
                <a:solidFill>
                  <a:srgbClr val="000000"/>
                </a:solidFill>
                <a:latin typeface="-apple-system"/>
                <a:ea typeface="-apple-system"/>
              </a:rPr>
              <a:t> </a:t>
            </a:r>
            <a:r>
              <a:rPr lang="en-US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некоммерческая</a:t>
            </a:r>
            <a:r>
              <a:rPr lang="en-US" altLang="ru-RU" sz="1600" b="0" i="0">
                <a:solidFill>
                  <a:srgbClr val="000000"/>
                </a:solidFill>
                <a:latin typeface="-apple-system"/>
                <a:ea typeface="-apple-system"/>
              </a:rPr>
              <a:t> </a:t>
            </a:r>
            <a:r>
              <a:rPr lang="en-US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организация</a:t>
            </a:r>
          </a:p>
          <a:p>
            <a:pPr marL="0" indent="0" algn="l"/>
            <a:r>
              <a:rPr lang="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«</a:t>
            </a:r>
            <a:r>
              <a:rPr lang="en-US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КЛУБ</a:t>
            </a:r>
            <a:r>
              <a:rPr lang="en-US" altLang="ru-RU" sz="1600" b="0" i="0">
                <a:solidFill>
                  <a:srgbClr val="000000"/>
                </a:solidFill>
                <a:latin typeface="-apple-system"/>
                <a:ea typeface="-apple-system"/>
              </a:rPr>
              <a:t> </a:t>
            </a:r>
            <a:r>
              <a:rPr lang="en-US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ТВОРЧЕСКОЙ</a:t>
            </a:r>
            <a:r>
              <a:rPr lang="en-US" altLang="ru-RU" sz="1600" b="0" i="0">
                <a:solidFill>
                  <a:srgbClr val="000000"/>
                </a:solidFill>
                <a:latin typeface="-apple-system"/>
                <a:ea typeface="-apple-system"/>
              </a:rPr>
              <a:t> </a:t>
            </a:r>
            <a:r>
              <a:rPr lang="en-US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ИНТЕЛЛИГЕНЦИИ</a:t>
            </a:r>
            <a:r>
              <a:rPr lang="en-US" altLang="ru-RU" sz="1600" b="0" i="0">
                <a:solidFill>
                  <a:srgbClr val="000000"/>
                </a:solidFill>
                <a:latin typeface="-apple-system"/>
                <a:ea typeface="-apple-system"/>
              </a:rPr>
              <a:t> </a:t>
            </a:r>
            <a:r>
              <a:rPr lang="en-US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СЕВАСТОПОЛЯ</a:t>
            </a:r>
            <a:r>
              <a:rPr lang="" altLang="en-US" sz="1600" b="0" i="0">
                <a:solidFill>
                  <a:srgbClr val="000000"/>
                </a:solidFill>
                <a:latin typeface="-apple-system"/>
                <a:ea typeface="-apple-system"/>
              </a:rPr>
              <a:t>»</a:t>
            </a:r>
          </a:p>
          <a:p>
            <a:pPr marL="0" indent="0" algn="l"/>
            <a:r>
              <a:rPr lang="en-US" altLang="zh-CN" sz="1600" b="0" i="0">
                <a:solidFill>
                  <a:srgbClr val="000000"/>
                </a:solidFill>
                <a:latin typeface="-apple-system"/>
                <a:ea typeface="-apple-system"/>
              </a:rPr>
              <a:t>Руководитель: Директор Помогалов Николай Николаевич</a:t>
            </a:r>
          </a:p>
          <a:p>
            <a:pPr marL="0" indent="0" algn="l"/>
            <a:r>
              <a:rPr lang="en-US" altLang="zh-CN" sz="1600" b="0" i="0">
                <a:solidFill>
                  <a:srgbClr val="000000"/>
                </a:solidFill>
                <a:latin typeface="-apple-system"/>
                <a:ea typeface="-apple-system"/>
              </a:rPr>
              <a:t>почта </a:t>
            </a:r>
            <a:r>
              <a:rPr lang="en-US" altLang="zh-CN" sz="1600" b="0" i="0">
                <a:latin typeface="Times New Roman" panose="02020603050405020304" charset="0"/>
                <a:ea typeface="-apple-system"/>
                <a:cs typeface="Times New Roman" panose="02020603050405020304" charset="0"/>
                <a:hlinkClick r:id="rId4" action="ppaction://hlinkfile"/>
              </a:rPr>
              <a:t>ano.ktis@bk.ru</a:t>
            </a:r>
          </a:p>
          <a:p>
            <a:pPr marL="0" indent="0" algn="l"/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Юр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. </a:t>
            </a:r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адрес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/</a:t>
            </a:r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почт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. </a:t>
            </a:r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адрес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: </a:t>
            </a:r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инд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. 299023, </a:t>
            </a:r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РФ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, </a:t>
            </a:r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г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. </a:t>
            </a:r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Севастополь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,</a:t>
            </a:r>
          </a:p>
          <a:p>
            <a:pPr marL="0" indent="0" algn="l"/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ул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. </a:t>
            </a:r>
            <a:r>
              <a:rPr lang="en-US" altLang="en-US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Тарутинская</a:t>
            </a:r>
            <a:r>
              <a:rPr lang="en-US" altLang="ru-RU" sz="1600" b="0" i="0">
                <a:latin typeface="Times New Roman" panose="02020603050405020304" charset="0"/>
                <a:ea typeface="-apple-system"/>
                <a:cs typeface="Times New Roman" panose="02020603050405020304" charset="0"/>
              </a:rPr>
              <a:t>, 38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8526780" y="6085205"/>
            <a:ext cx="3580765" cy="654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/>
              <a:t>Наша команда дружна и едина</a:t>
            </a:r>
          </a:p>
          <a:p>
            <a:r>
              <a:rPr lang="ru-RU" altLang="en-US"/>
              <a:t>а значит она не победима!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26060" y="259715"/>
            <a:ext cx="519239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>
                <a:sym typeface="+mn-ea"/>
              </a:rPr>
              <a:t>Наша задача</a:t>
            </a:r>
            <a:r>
              <a:rPr lang="en-US" altLang="ru-RU" sz="2000" i="1">
                <a:sym typeface="+mn-ea"/>
              </a:rPr>
              <a:t>:</a:t>
            </a:r>
          </a:p>
          <a:p>
            <a:pPr algn="ctr"/>
            <a:r>
              <a:rPr lang="en-US" altLang="en-US" sz="2000" i="1">
                <a:sym typeface="+mn-ea"/>
              </a:rPr>
              <a:t>формирование</a:t>
            </a:r>
            <a:r>
              <a:rPr lang="en-US" altLang="ru-RU" sz="2000" i="1">
                <a:sym typeface="+mn-ea"/>
              </a:rPr>
              <a:t>, </a:t>
            </a:r>
            <a:r>
              <a:rPr lang="en-US" altLang="en-US" sz="2000" i="1">
                <a:sym typeface="+mn-ea"/>
              </a:rPr>
              <a:t>развитие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и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совершенствование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мотивов</a:t>
            </a:r>
            <a:r>
              <a:rPr lang="en-US" altLang="ru-RU" sz="2000" i="1">
                <a:sym typeface="+mn-ea"/>
              </a:rPr>
              <a:t>, </a:t>
            </a:r>
            <a:r>
              <a:rPr lang="en-US" altLang="en-US" sz="2000" i="1">
                <a:sym typeface="+mn-ea"/>
              </a:rPr>
              <a:t>стимулов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и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условий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творческой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деятельности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молодых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людей</a:t>
            </a:r>
            <a:r>
              <a:rPr lang="en-US" altLang="ru-RU" sz="2000" i="1">
                <a:sym typeface="+mn-ea"/>
              </a:rPr>
              <a:t>, </a:t>
            </a:r>
            <a:r>
              <a:rPr lang="en-US" altLang="en-US" sz="2000" i="1">
                <a:sym typeface="+mn-ea"/>
              </a:rPr>
              <a:t>объединённых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общностью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потребностей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и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интересов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в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деле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совершенствования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личности</a:t>
            </a:r>
            <a:r>
              <a:rPr lang="en-US" altLang="ru-RU" sz="2000" i="1">
                <a:sym typeface="+mn-ea"/>
              </a:rPr>
              <a:t>, </a:t>
            </a:r>
            <a:r>
              <a:rPr lang="en-US" altLang="en-US" sz="2000" i="1">
                <a:sym typeface="+mn-ea"/>
              </a:rPr>
              <a:t>ориентированной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на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позитивно</a:t>
            </a:r>
            <a:r>
              <a:rPr lang="en-US" altLang="ru-RU" sz="2000" i="1">
                <a:sym typeface="+mn-ea"/>
              </a:rPr>
              <a:t>-</a:t>
            </a:r>
            <a:r>
              <a:rPr lang="en-US" altLang="en-US" sz="2000" i="1">
                <a:sym typeface="+mn-ea"/>
              </a:rPr>
              <a:t>значимые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преобразования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социальной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среды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существования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человека</a:t>
            </a:r>
            <a:r>
              <a:rPr lang="en-US" altLang="ru-RU" sz="2000" i="1">
                <a:sym typeface="+mn-ea"/>
              </a:rPr>
              <a:t>.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6011545" y="259715"/>
            <a:ext cx="518287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ru-RU" sz="2000">
                <a:sym typeface="+mn-ea"/>
              </a:rPr>
              <a:t> </a:t>
            </a:r>
            <a:r>
              <a:rPr lang="ru-RU" altLang="ru-RU" sz="2000">
                <a:sym typeface="+mn-ea"/>
              </a:rPr>
              <a:t>О нас:</a:t>
            </a:r>
          </a:p>
          <a:p>
            <a:pPr algn="ctr"/>
            <a:r>
              <a:rPr lang="en-US" altLang="en-US" sz="2000" i="1">
                <a:sym typeface="+mn-ea"/>
              </a:rPr>
              <a:t>Добровольное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общественное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формирование</a:t>
            </a:r>
            <a:r>
              <a:rPr lang="en-US" altLang="ru-RU" sz="2000" i="1">
                <a:sym typeface="+mn-ea"/>
              </a:rPr>
              <a:t>, </a:t>
            </a:r>
            <a:r>
              <a:rPr lang="en-US" altLang="en-US" sz="2000" i="1">
                <a:sym typeface="+mn-ea"/>
              </a:rPr>
              <a:t>созданное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на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основе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единства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интересов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его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участников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с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целью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реализации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и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удовлетворения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своих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творческих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и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духовных</a:t>
            </a:r>
            <a:r>
              <a:rPr lang="en-US" altLang="ru-RU" sz="2000" i="1">
                <a:sym typeface="+mn-ea"/>
              </a:rPr>
              <a:t> </a:t>
            </a:r>
            <a:r>
              <a:rPr lang="en-US" altLang="en-US" sz="2000" i="1">
                <a:sym typeface="+mn-ea"/>
              </a:rPr>
              <a:t>интересов</a:t>
            </a:r>
            <a:r>
              <a:rPr lang="en-US" altLang="ru-RU" sz="2000" i="1">
                <a:sym typeface="+mn-ea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10" y="0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5440" y="-27305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" name="Изображение 8">
            <a:hlinkClick r:id="rId2" action="ppaction://hlinkfile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57370" y="1440180"/>
            <a:ext cx="3363595" cy="433387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4413885" y="425450"/>
            <a:ext cx="33635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4" action="ppaction://hlinkfile"/>
              </a:rPr>
              <a:t>Праздничные мероприятия посвящённые дню отца</a:t>
            </a:r>
            <a:endParaRPr lang="ru-RU" altLang="en-US" sz="2000" i="1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4690" y="0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336280" y="425450"/>
            <a:ext cx="3865880" cy="9766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П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раздничный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 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концерт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, 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посвященный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 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Дню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 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народного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 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единства</a:t>
            </a:r>
            <a:endParaRPr lang="en-US" altLang="en-US" sz="2000" i="1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6"/>
          <a:stretch>
            <a:fillRect/>
          </a:stretch>
        </p:blipFill>
        <p:spPr>
          <a:xfrm>
            <a:off x="8328660" y="1402080"/>
            <a:ext cx="3865880" cy="433387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8347075" y="5735955"/>
            <a:ext cx="3790950" cy="381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4 ноября 2024 года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4413885" y="5774055"/>
            <a:ext cx="33635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20 октября 2024 года</a:t>
            </a:r>
          </a:p>
        </p:txBody>
      </p:sp>
      <p:pic>
        <p:nvPicPr>
          <p:cNvPr id="15" name="Изображение 14"/>
          <p:cNvPicPr/>
          <p:nvPr/>
        </p:nvPicPr>
        <p:blipFill>
          <a:blip r:embed="rId7"/>
          <a:stretch>
            <a:fillRect/>
          </a:stretch>
        </p:blipFill>
        <p:spPr>
          <a:xfrm>
            <a:off x="671830" y="1440180"/>
            <a:ext cx="2529205" cy="4371340"/>
          </a:xfrm>
          <a:prstGeom prst="rect">
            <a:avLst/>
          </a:prstGeom>
        </p:spPr>
      </p:pic>
      <p:sp>
        <p:nvSpPr>
          <p:cNvPr id="17" name="Текстовое поле 16"/>
          <p:cNvSpPr txBox="1"/>
          <p:nvPr/>
        </p:nvSpPr>
        <p:spPr>
          <a:xfrm>
            <a:off x="-22860" y="425450"/>
            <a:ext cx="3885565" cy="8477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П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раздничный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концерт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, 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посвященный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Дню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Вежливых Людей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32385" y="5811520"/>
            <a:ext cx="3812540" cy="474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11 октября 2024 года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10" y="-27305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1515" y="0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7035" y="0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" y="1127125"/>
            <a:ext cx="3705225" cy="484378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19405" y="687070"/>
            <a:ext cx="3234055" cy="4400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r>
              <a:rPr lang="en-US" altLang="zh-CN" sz="2000" b="0" i="1">
                <a:solidFill>
                  <a:srgbClr val="000000"/>
                </a:solidFill>
                <a:latin typeface="+mj-lt"/>
                <a:ea typeface="-apple-system"/>
                <a:cs typeface="+mj-lt"/>
                <a:hlinkClick r:id="rId3" action="ppaction://hlinkfile"/>
              </a:rPr>
              <a:t>День здоровья семьи</a:t>
            </a:r>
            <a:endParaRPr lang="en-US" altLang="zh-CN" sz="2000" b="0" i="1">
              <a:solidFill>
                <a:srgbClr val="000000"/>
              </a:solidFill>
              <a:latin typeface="+mj-lt"/>
              <a:ea typeface="-apple-system"/>
              <a:cs typeface="+mj-lt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83820" y="5970905"/>
            <a:ext cx="37928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25 </a:t>
            </a:r>
            <a:r>
              <a:rPr lang="ru-RU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января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202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5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года</a:t>
            </a:r>
          </a:p>
        </p:txBody>
      </p:sp>
      <p:pic>
        <p:nvPicPr>
          <p:cNvPr id="14" name="Изображение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635365" y="1085850"/>
            <a:ext cx="3233420" cy="4839970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8311515" y="5929630"/>
            <a:ext cx="38804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23 февраля 202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5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года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8311515" y="687070"/>
            <a:ext cx="38804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/>
            <a:r>
              <a:rPr lang="ru-RU" altLang="en-US" sz="2000" i="1">
                <a:solidFill>
                  <a:srgbClr val="000000"/>
                </a:solidFill>
                <a:latin typeface="+mj-lt"/>
                <a:ea typeface="-apple-system"/>
                <a:cs typeface="+mj-lt"/>
                <a:sym typeface="+mn-ea"/>
              </a:rPr>
              <a:t>День Защитника отечества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4218305" y="0"/>
            <a:ext cx="3879215" cy="1470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/>
            <a:r>
              <a:rPr lang="en-US" altLang="zh-CN" sz="1200" b="0" i="0">
                <a:solidFill>
                  <a:srgbClr val="000000"/>
                </a:solidFill>
                <a:latin typeface="Arial" panose="020B0604020202020204" pitchFamily="34" charset="0"/>
                <a:ea typeface="-apple-system"/>
                <a:cs typeface="Arial" panose="020B0604020202020204" pitchFamily="34" charset="0"/>
                <a:hlinkClick r:id="rId5" action="ppaction://hlinkfile"/>
              </a:rPr>
              <a:t> подписаны соглашения о сотрудничестве с "Севастопольским центром туризма, краеведения, спорта и экскурсий учащейся молодежи", "Севастопольской станцией юных техников", Культурным комплексом "Корабел", "Севастопольским многопрофильным колледжем имени Марша</a:t>
            </a:r>
            <a:endParaRPr lang="en-US" altLang="zh-CN" sz="1200" b="0" i="0">
              <a:solidFill>
                <a:srgbClr val="000000"/>
              </a:solidFill>
              <a:latin typeface="Arial" panose="020B0604020202020204" pitchFamily="34" charset="0"/>
              <a:ea typeface="-apple-system"/>
              <a:cs typeface="Arial" panose="020B0604020202020204" pitchFamily="34" charset="0"/>
            </a:endParaRPr>
          </a:p>
        </p:txBody>
      </p:sp>
      <p:pic>
        <p:nvPicPr>
          <p:cNvPr id="18" name="Изображение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219575" y="1899920"/>
            <a:ext cx="3877310" cy="3175000"/>
          </a:xfrm>
          <a:prstGeom prst="rect">
            <a:avLst/>
          </a:prstGeom>
        </p:spPr>
      </p:pic>
      <p:sp>
        <p:nvSpPr>
          <p:cNvPr id="19" name="Текстовое поле 18"/>
          <p:cNvSpPr txBox="1"/>
          <p:nvPr/>
        </p:nvSpPr>
        <p:spPr>
          <a:xfrm>
            <a:off x="4217670" y="5929630"/>
            <a:ext cx="38792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1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февраля 202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5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года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10" y="-27305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1515" y="0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075" y="0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5" y="1044575"/>
            <a:ext cx="2980055" cy="479615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9050" y="6064885"/>
            <a:ext cx="3856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23 </a:t>
            </a:r>
            <a:r>
              <a:rPr lang="ru-RU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февраля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202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5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года</a:t>
            </a:r>
          </a:p>
        </p:txBody>
      </p:sp>
      <p:sp>
        <p:nvSpPr>
          <p:cNvPr id="9" name="Текстовое поле 8">
            <a:hlinkClick r:id="rId3" action="ppaction://hlinkfile"/>
          </p:cNvPr>
          <p:cNvSpPr txBox="1"/>
          <p:nvPr/>
        </p:nvSpPr>
        <p:spPr>
          <a:xfrm>
            <a:off x="-3175" y="65405"/>
            <a:ext cx="3884295" cy="575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Социальный опрос в рамках подготовки к киномарафону</a:t>
            </a:r>
          </a:p>
          <a:p>
            <a:pPr algn="ctr"/>
            <a:r>
              <a:rPr 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«Моя страна: Моя история»</a:t>
            </a:r>
            <a:endParaRPr lang="ru-RU" sz="2000" i="1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156075" y="6064885"/>
            <a:ext cx="38601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12 апреля 202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5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года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156075" y="641350"/>
            <a:ext cx="3888105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4" action="ppaction://hlinkfile"/>
              </a:rPr>
              <a:t>День здоровья</a:t>
            </a:r>
            <a:endParaRPr lang="ru-RU" sz="2000" i="1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  <p:pic>
        <p:nvPicPr>
          <p:cNvPr id="12" name="Изображение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156075" y="1044575"/>
            <a:ext cx="3867785" cy="4796790"/>
          </a:xfrm>
          <a:prstGeom prst="rect">
            <a:avLst/>
          </a:prstGeom>
        </p:spPr>
      </p:pic>
      <p:pic>
        <p:nvPicPr>
          <p:cNvPr id="13" name="Изображение 12"/>
          <p:cNvPicPr/>
          <p:nvPr/>
        </p:nvPicPr>
        <p:blipFill>
          <a:blip r:embed="rId6"/>
          <a:stretch>
            <a:fillRect/>
          </a:stretch>
        </p:blipFill>
        <p:spPr>
          <a:xfrm>
            <a:off x="8303260" y="1058545"/>
            <a:ext cx="3903345" cy="4780915"/>
          </a:xfrm>
          <a:prstGeom prst="rect">
            <a:avLst/>
          </a:prstGeom>
        </p:spPr>
      </p:pic>
      <p:sp>
        <p:nvSpPr>
          <p:cNvPr id="14" name="Текстовое поле 13"/>
          <p:cNvSpPr txBox="1"/>
          <p:nvPr/>
        </p:nvSpPr>
        <p:spPr>
          <a:xfrm>
            <a:off x="8337550" y="6064885"/>
            <a:ext cx="3854450" cy="398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9-11 мая 202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5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года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8303260" y="641350"/>
            <a:ext cx="3928745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7" action="ppaction://hlinkfile"/>
              </a:rPr>
              <a:t>День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7" action="ppaction://hlinkfile"/>
              </a:rPr>
              <a:t> </a:t>
            </a:r>
            <a:r>
              <a:rPr lang="en-US" altLang="en-US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7" action="ppaction://hlinkfile"/>
              </a:rPr>
              <a:t>Победы</a:t>
            </a:r>
            <a:endParaRPr lang="en-US" altLang="en-US" sz="2000" i="1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810" y="-27305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8120" y="0"/>
            <a:ext cx="8183880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-4445" y="946150"/>
            <a:ext cx="3881120" cy="539178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0" y="6337935"/>
            <a:ext cx="3876675" cy="445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17 мая -28 июня 202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5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года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0"/>
            <a:ext cx="3876040" cy="946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Т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оржественное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открытие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Патриотического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киномарафона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для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детей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и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молодежи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"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Моя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страна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.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Моя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 </a:t>
            </a:r>
            <a:r>
              <a:rPr lang="en-US" altLang="en-US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история</a:t>
            </a:r>
            <a:r>
              <a:rPr lang="en-US" altLang="ru-RU" sz="1400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"!</a:t>
            </a:r>
            <a:endParaRPr lang="en-US" altLang="ru-RU" sz="1400" i="1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  <p:pic>
        <p:nvPicPr>
          <p:cNvPr id="11" name="Изображение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744335" y="140970"/>
            <a:ext cx="2736215" cy="1915795"/>
          </a:xfrm>
          <a:prstGeom prst="rect">
            <a:avLst/>
          </a:prstGeom>
        </p:spPr>
      </p:pic>
      <p:pic>
        <p:nvPicPr>
          <p:cNvPr id="12" name="Изображение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008120" y="128905"/>
            <a:ext cx="2736215" cy="1915795"/>
          </a:xfrm>
          <a:prstGeom prst="rect">
            <a:avLst/>
          </a:prstGeom>
        </p:spPr>
      </p:pic>
      <p:pic>
        <p:nvPicPr>
          <p:cNvPr id="13" name="Изображение 12"/>
          <p:cNvPicPr/>
          <p:nvPr/>
        </p:nvPicPr>
        <p:blipFill>
          <a:blip r:embed="rId6"/>
          <a:stretch>
            <a:fillRect/>
          </a:stretch>
        </p:blipFill>
        <p:spPr>
          <a:xfrm>
            <a:off x="9455150" y="140970"/>
            <a:ext cx="2736850" cy="1903730"/>
          </a:xfrm>
          <a:prstGeom prst="rect">
            <a:avLst/>
          </a:prstGeom>
        </p:spPr>
      </p:pic>
      <p:pic>
        <p:nvPicPr>
          <p:cNvPr id="15" name="Изображение 14"/>
          <p:cNvPicPr/>
          <p:nvPr/>
        </p:nvPicPr>
        <p:blipFill>
          <a:blip r:embed="rId7"/>
          <a:stretch>
            <a:fillRect/>
          </a:stretch>
        </p:blipFill>
        <p:spPr>
          <a:xfrm>
            <a:off x="4008120" y="2117090"/>
            <a:ext cx="2735580" cy="1832610"/>
          </a:xfrm>
          <a:prstGeom prst="rect">
            <a:avLst/>
          </a:prstGeom>
        </p:spPr>
      </p:pic>
      <p:pic>
        <p:nvPicPr>
          <p:cNvPr id="16" name="Изображение 15"/>
          <p:cNvPicPr/>
          <p:nvPr/>
        </p:nvPicPr>
        <p:blipFill>
          <a:blip r:embed="rId8"/>
          <a:stretch>
            <a:fillRect/>
          </a:stretch>
        </p:blipFill>
        <p:spPr>
          <a:xfrm>
            <a:off x="6743700" y="2117090"/>
            <a:ext cx="2736215" cy="1833245"/>
          </a:xfrm>
          <a:prstGeom prst="rect">
            <a:avLst/>
          </a:prstGeom>
        </p:spPr>
      </p:pic>
      <p:pic>
        <p:nvPicPr>
          <p:cNvPr id="17" name="Изображение 16"/>
          <p:cNvPicPr/>
          <p:nvPr/>
        </p:nvPicPr>
        <p:blipFill>
          <a:blip r:embed="rId9"/>
          <a:stretch>
            <a:fillRect/>
          </a:stretch>
        </p:blipFill>
        <p:spPr>
          <a:xfrm>
            <a:off x="9479915" y="2117090"/>
            <a:ext cx="2715260" cy="1832610"/>
          </a:xfrm>
          <a:prstGeom prst="rect">
            <a:avLst/>
          </a:prstGeom>
        </p:spPr>
      </p:pic>
      <p:pic>
        <p:nvPicPr>
          <p:cNvPr id="18" name="Изображение 17"/>
          <p:cNvPicPr/>
          <p:nvPr/>
        </p:nvPicPr>
        <p:blipFill>
          <a:blip r:embed="rId10"/>
          <a:stretch>
            <a:fillRect/>
          </a:stretch>
        </p:blipFill>
        <p:spPr>
          <a:xfrm>
            <a:off x="6980555" y="3958590"/>
            <a:ext cx="2216150" cy="2936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10" y="-27305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7230" y="635"/>
            <a:ext cx="3880485" cy="688530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6055" y="597535"/>
            <a:ext cx="3500120" cy="566293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0" y="6260465"/>
            <a:ext cx="3876040" cy="445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1 июня 202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5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года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86055" y="-27305"/>
            <a:ext cx="3499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i="1">
                <a:solidFill>
                  <a:schemeClr val="accent6">
                    <a:lumMod val="10000"/>
                  </a:schemeClr>
                </a:solidFill>
                <a:sym typeface="+mn-ea"/>
                <a:hlinkClick r:id="rId3" action="ppaction://hlinkfile"/>
              </a:rPr>
              <a:t>Ребята Севастопольской прописки</a:t>
            </a:r>
            <a:endParaRPr lang="ru-RU" i="1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  <p:pic>
        <p:nvPicPr>
          <p:cNvPr id="10" name="Изображение 9"/>
          <p:cNvPicPr/>
          <p:nvPr/>
        </p:nvPicPr>
        <p:blipFill>
          <a:blip r:embed="rId4"/>
          <a:stretch>
            <a:fillRect/>
          </a:stretch>
        </p:blipFill>
        <p:spPr>
          <a:xfrm>
            <a:off x="8417560" y="618490"/>
            <a:ext cx="3665855" cy="564197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8409940" y="-26670"/>
            <a:ext cx="36963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День рождение </a:t>
            </a:r>
          </a:p>
          <a:p>
            <a:pPr algn="ctr"/>
            <a:r>
              <a:rPr lang="ru-RU" sz="2000" i="1">
                <a:solidFill>
                  <a:schemeClr val="accent6">
                    <a:lumMod val="10000"/>
                  </a:schemeClr>
                </a:solidFill>
                <a:sym typeface="+mn-ea"/>
                <a:hlinkClick r:id="rId5" action="ppaction://hlinkfile"/>
              </a:rPr>
              <a:t>экопарка Лукоморье</a:t>
            </a:r>
            <a:endParaRPr lang="ru-RU" sz="2000" i="1">
              <a:solidFill>
                <a:schemeClr val="accent6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8320405" y="6260465"/>
            <a:ext cx="3867150" cy="447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7 июня 202</a:t>
            </a:r>
            <a:r>
              <a:rPr lang="en-US" altLang="ru-RU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5</a:t>
            </a:r>
            <a:r>
              <a:rPr lang="ru-RU" altLang="en-US" sz="2000" i="1">
                <a:solidFill>
                  <a:schemeClr val="accent6">
                    <a:lumMod val="10000"/>
                  </a:schemeClr>
                </a:solidFill>
                <a:sym typeface="+mn-ea"/>
              </a:rPr>
              <a:t> года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Произвольный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Business Cooperate</vt:lpstr>
      <vt:lpstr>Art_mountaineering</vt:lpstr>
      <vt:lpstr>Публичный отчёт по  АНО Клубу творческой интелегенции  города Севастополя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Darina</cp:lastModifiedBy>
  <cp:revision>7</cp:revision>
  <dcterms:created xsi:type="dcterms:W3CDTF">2025-07-01T08:49:58Z</dcterms:created>
  <dcterms:modified xsi:type="dcterms:W3CDTF">2025-07-04T09:01:15Z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1049-12.2.0.21546</vt:lpwstr>
  </property>
  <property fmtid="{D5CDD505-2E9C-101B-9397-08002B2CF9AE}" pid="3" name="ICV">
    <vt:lpwstr>E7FF27DBB911430C93526DE2C5079F53_12</vt:lpwstr>
  </property>
</Properties>
</file>